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Frank Ruhl Libre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hjw3fOWApv57xNMz+KxNnpshLp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rankRuhlLibre-bold.fntdata"/><Relationship Id="rId30" Type="http://schemas.openxmlformats.org/officeDocument/2006/relationships/font" Target="fonts/FrankRuhlLibr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45c339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45c339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2a027d10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22a027d10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2a027d10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2a027d10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2a027d10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2a027d10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2a027d10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2a027d10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2a027d10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2a027d10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645c339f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645c339f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067b0f1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24067b0f1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62c8d67d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62c8d67d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62c8d67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262c8d67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62c8d67d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262c8d67d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2a027d10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2a027d10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645c339f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2645c339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2a027d106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22a027d106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6"/>
          <p:cNvPicPr preferRelativeResize="0"/>
          <p:nvPr/>
        </p:nvPicPr>
        <p:blipFill rotWithShape="1">
          <a:blip r:embed="rId2">
            <a:alphaModFix/>
          </a:blip>
          <a:srcRect b="7490" l="0" r="0" t="748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6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16"/>
          <p:cNvSpPr txBox="1"/>
          <p:nvPr>
            <p:ph idx="2" type="body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pic>
        <p:nvPicPr>
          <p:cNvPr id="13" name="Google Shape;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550" y="480150"/>
            <a:ext cx="2462890" cy="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25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25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25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7" name="Google Shape;57;p25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59" name="Google Shape;5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6"/>
          <p:cNvPicPr preferRelativeResize="0"/>
          <p:nvPr/>
        </p:nvPicPr>
        <p:blipFill rotWithShape="1">
          <a:blip r:embed="rId2">
            <a:alphaModFix/>
          </a:blip>
          <a:srcRect b="7490" l="0" r="0" t="748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26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26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&quot;" id="65" name="Google Shape;65;p26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364347" y="371225"/>
            <a:ext cx="1546225" cy="11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175" y="4539125"/>
            <a:ext cx="1821750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27"/>
          <p:cNvSpPr/>
          <p:nvPr/>
        </p:nvSpPr>
        <p:spPr>
          <a:xfrm>
            <a:off x="166025" y="147625"/>
            <a:ext cx="8830200" cy="48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27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1" name="Google Shape;7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28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2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28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79" name="Google Shape;7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81" name="Google Shape;81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9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" name="Google Shape;83;p29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9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9;p18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1" name="Google Shape;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" name="Google Shape;2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20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2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" name="Google Shape;3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21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4" name="Google Shape;3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2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39" name="Google Shape;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43" name="Google Shape;43;p2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44;p23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p24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id="50" name="Google Shape;5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i="0" sz="3600" u="none" cap="none" strike="noStrik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24846" l="0" r="0" t="9212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>
            <p:ph type="title"/>
          </p:nvPr>
        </p:nvSpPr>
        <p:spPr>
          <a:xfrm>
            <a:off x="580050" y="729175"/>
            <a:ext cx="8136300" cy="204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571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Automated Law Enforcement and Its Relationship with Traffic Violation in NYC</a:t>
            </a:r>
            <a:endParaRPr sz="6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2361750" y="3574350"/>
            <a:ext cx="4420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Presented by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Andrew Lan, Chih Yun Lu, Seung Hwa Lee, Soobin Lim, Jikun Liu, Tarea Karunaratne, Sam Zierler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8" name="Google Shape;98;p1"/>
          <p:cNvSpPr txBox="1"/>
          <p:nvPr>
            <p:ph idx="2" type="body"/>
          </p:nvPr>
        </p:nvSpPr>
        <p:spPr>
          <a:xfrm>
            <a:off x="2496300" y="4275142"/>
            <a:ext cx="4151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04.29.2022</a:t>
            </a:r>
            <a:endParaRPr/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2437950" y="4566700"/>
            <a:ext cx="44205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Applied Data Science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Prof. Stanislav Sobolevsky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5">
            <a:alphaModFix/>
          </a:blip>
          <a:srcRect b="31701" l="6802" r="9114" t="29270"/>
          <a:stretch/>
        </p:blipFill>
        <p:spPr>
          <a:xfrm>
            <a:off x="3161250" y="187425"/>
            <a:ext cx="3200100" cy="77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645c339fb_0_5"/>
          <p:cNvSpPr txBox="1"/>
          <p:nvPr/>
        </p:nvSpPr>
        <p:spPr>
          <a:xfrm>
            <a:off x="2873163" y="4167000"/>
            <a:ext cx="41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220337"/>
                </a:solidFill>
                <a:latin typeface="Montserrat"/>
                <a:ea typeface="Montserrat"/>
                <a:cs typeface="Montserrat"/>
                <a:sym typeface="Montserrat"/>
              </a:rPr>
              <a:t>2019 Red Light </a:t>
            </a:r>
            <a:r>
              <a:rPr b="1" lang="en" sz="1200">
                <a:solidFill>
                  <a:srgbClr val="220337"/>
                </a:solidFill>
                <a:latin typeface="Montserrat"/>
                <a:ea typeface="Montserrat"/>
                <a:cs typeface="Montserrat"/>
                <a:sym typeface="Montserrat"/>
              </a:rPr>
              <a:t>summons</a:t>
            </a:r>
            <a:endParaRPr b="1" sz="1200">
              <a:solidFill>
                <a:srgbClr val="2203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g12645c339fb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125" y="462651"/>
            <a:ext cx="5765427" cy="360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2a027d106_2_16"/>
          <p:cNvSpPr txBox="1"/>
          <p:nvPr>
            <p:ph type="title"/>
          </p:nvPr>
        </p:nvSpPr>
        <p:spPr>
          <a:xfrm>
            <a:off x="338975" y="561150"/>
            <a:ext cx="36108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Analysis-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ADF Test &amp; ARIMA</a:t>
            </a:r>
            <a:endParaRPr/>
          </a:p>
        </p:txBody>
      </p:sp>
      <p:pic>
        <p:nvPicPr>
          <p:cNvPr id="190" name="Google Shape;190;g122a027d106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400" y="2006100"/>
            <a:ext cx="5551901" cy="17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122a027d106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25" y="814975"/>
            <a:ext cx="6681450" cy="28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122a027d106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88" y="853163"/>
            <a:ext cx="5838825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22a027d106_1_24"/>
          <p:cNvSpPr txBox="1"/>
          <p:nvPr/>
        </p:nvSpPr>
        <p:spPr>
          <a:xfrm>
            <a:off x="2710063" y="4105800"/>
            <a:ext cx="34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20337"/>
                </a:solidFill>
                <a:latin typeface="Montserrat"/>
                <a:ea typeface="Montserrat"/>
                <a:cs typeface="Montserrat"/>
                <a:sym typeface="Montserrat"/>
              </a:rPr>
              <a:t>Autocorrelation</a:t>
            </a:r>
            <a:endParaRPr b="1">
              <a:solidFill>
                <a:srgbClr val="2203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122a027d106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813" y="844688"/>
            <a:ext cx="5838825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22a027d106_1_32"/>
          <p:cNvSpPr txBox="1"/>
          <p:nvPr/>
        </p:nvSpPr>
        <p:spPr>
          <a:xfrm>
            <a:off x="3067113" y="4027700"/>
            <a:ext cx="34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20337"/>
                </a:solidFill>
                <a:latin typeface="Montserrat"/>
                <a:ea typeface="Montserrat"/>
                <a:cs typeface="Montserrat"/>
                <a:sym typeface="Montserrat"/>
              </a:rPr>
              <a:t>Partial </a:t>
            </a:r>
            <a:r>
              <a:rPr b="1" lang="en">
                <a:solidFill>
                  <a:srgbClr val="220337"/>
                </a:solidFill>
                <a:latin typeface="Montserrat"/>
                <a:ea typeface="Montserrat"/>
                <a:cs typeface="Montserrat"/>
                <a:sym typeface="Montserrat"/>
              </a:rPr>
              <a:t>Autocorrelation</a:t>
            </a:r>
            <a:endParaRPr b="1">
              <a:solidFill>
                <a:srgbClr val="2203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2a027d106_1_45"/>
          <p:cNvSpPr txBox="1"/>
          <p:nvPr/>
        </p:nvSpPr>
        <p:spPr>
          <a:xfrm>
            <a:off x="3067113" y="4027700"/>
            <a:ext cx="34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20337"/>
                </a:solidFill>
                <a:latin typeface="Montserrat"/>
                <a:ea typeface="Montserrat"/>
                <a:cs typeface="Montserrat"/>
                <a:sym typeface="Montserrat"/>
              </a:rPr>
              <a:t>Prediction</a:t>
            </a:r>
            <a:endParaRPr b="1">
              <a:solidFill>
                <a:srgbClr val="2203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g122a027d106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88" y="866475"/>
            <a:ext cx="583882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645c339fb_0_34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g12645c339fb_0_34"/>
          <p:cNvGrpSpPr/>
          <p:nvPr/>
        </p:nvGrpSpPr>
        <p:grpSpPr>
          <a:xfrm>
            <a:off x="1158391" y="1916261"/>
            <a:ext cx="359154" cy="357424"/>
            <a:chOff x="-49786250" y="2316650"/>
            <a:chExt cx="300900" cy="299450"/>
          </a:xfrm>
        </p:grpSpPr>
        <p:sp>
          <p:nvSpPr>
            <p:cNvPr id="220" name="Google Shape;220;g12645c339fb_0_34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12645c339fb_0_34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g12645c339fb_0_34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g12645c339fb_0_34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g12645c339fb_0_34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12645c339fb_0_34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g12645c339fb_0_34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g12645c339fb_0_34"/>
          <p:cNvSpPr txBox="1"/>
          <p:nvPr/>
        </p:nvSpPr>
        <p:spPr>
          <a:xfrm>
            <a:off x="1812250" y="1894850"/>
            <a:ext cx="67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overall law enforcement for traffic violations through NYC = consistent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8" name="Google Shape;228;g12645c339fb_0_34"/>
          <p:cNvGrpSpPr/>
          <p:nvPr/>
        </p:nvGrpSpPr>
        <p:grpSpPr>
          <a:xfrm>
            <a:off x="1201177" y="2843080"/>
            <a:ext cx="273603" cy="356439"/>
            <a:chOff x="-45998575" y="2702625"/>
            <a:chExt cx="229225" cy="298625"/>
          </a:xfrm>
        </p:grpSpPr>
        <p:sp>
          <p:nvSpPr>
            <p:cNvPr id="229" name="Google Shape;229;g12645c339fb_0_34"/>
            <p:cNvSpPr/>
            <p:nvPr/>
          </p:nvSpPr>
          <p:spPr>
            <a:xfrm>
              <a:off x="-45944225" y="2702625"/>
              <a:ext cx="125250" cy="298625"/>
            </a:xfrm>
            <a:custGeom>
              <a:rect b="b" l="l" r="r" t="t"/>
              <a:pathLst>
                <a:path extrusionOk="0" h="11945" w="501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g12645c339fb_0_34"/>
            <p:cNvSpPr/>
            <p:nvPr/>
          </p:nvSpPr>
          <p:spPr>
            <a:xfrm>
              <a:off x="-45804025" y="2755500"/>
              <a:ext cx="34675" cy="18125"/>
            </a:xfrm>
            <a:custGeom>
              <a:rect b="b" l="l" r="r" t="t"/>
              <a:pathLst>
                <a:path extrusionOk="0" h="725" w="1387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g12645c339fb_0_34"/>
            <p:cNvSpPr/>
            <p:nvPr/>
          </p:nvSpPr>
          <p:spPr>
            <a:xfrm>
              <a:off x="-45998575" y="27555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g12645c339fb_0_34"/>
            <p:cNvSpPr/>
            <p:nvPr/>
          </p:nvSpPr>
          <p:spPr>
            <a:xfrm>
              <a:off x="-45818200" y="2703175"/>
              <a:ext cx="35475" cy="26100"/>
            </a:xfrm>
            <a:custGeom>
              <a:rect b="b" l="l" r="r" t="t"/>
              <a:pathLst>
                <a:path extrusionOk="0" h="1044" w="1419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12645c339fb_0_34"/>
            <p:cNvSpPr/>
            <p:nvPr/>
          </p:nvSpPr>
          <p:spPr>
            <a:xfrm>
              <a:off x="-45984400" y="2799050"/>
              <a:ext cx="35475" cy="26100"/>
            </a:xfrm>
            <a:custGeom>
              <a:rect b="b" l="l" r="r" t="t"/>
              <a:pathLst>
                <a:path extrusionOk="0" h="1044" w="1419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g12645c339fb_0_34"/>
            <p:cNvSpPr/>
            <p:nvPr/>
          </p:nvSpPr>
          <p:spPr>
            <a:xfrm>
              <a:off x="-45815850" y="2799050"/>
              <a:ext cx="33900" cy="25750"/>
            </a:xfrm>
            <a:custGeom>
              <a:rect b="b" l="l" r="r" t="t"/>
              <a:pathLst>
                <a:path extrusionOk="0" h="1030" w="1356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g12645c339fb_0_34"/>
            <p:cNvSpPr/>
            <p:nvPr/>
          </p:nvSpPr>
          <p:spPr>
            <a:xfrm>
              <a:off x="-45983600" y="2702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g12645c339fb_0_34"/>
          <p:cNvSpPr txBox="1"/>
          <p:nvPr/>
        </p:nvSpPr>
        <p:spPr>
          <a:xfrm>
            <a:off x="1812250" y="28212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overall traffic violations caught by cameras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12645c339fb_0_34"/>
          <p:cNvSpPr/>
          <p:nvPr/>
        </p:nvSpPr>
        <p:spPr>
          <a:xfrm rot="5400000">
            <a:off x="6058500" y="2862925"/>
            <a:ext cx="359100" cy="24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g12645c339fb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873" y="367950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2645c339fb_0_34"/>
          <p:cNvSpPr txBox="1"/>
          <p:nvPr/>
        </p:nvSpPr>
        <p:spPr>
          <a:xfrm>
            <a:off x="2211975" y="38643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12645c339fb_0_34"/>
          <p:cNvSpPr txBox="1"/>
          <p:nvPr/>
        </p:nvSpPr>
        <p:spPr>
          <a:xfrm>
            <a:off x="1812250" y="3679500"/>
            <a:ext cx="58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efficiency of automated law enforcement in Manhattan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4067b0f151_0_0"/>
          <p:cNvPicPr preferRelativeResize="0"/>
          <p:nvPr/>
        </p:nvPicPr>
        <p:blipFill rotWithShape="1">
          <a:blip r:embed="rId4">
            <a:alphaModFix/>
          </a:blip>
          <a:srcRect b="24846" l="0" r="0" t="9212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62c8d67da_1_19"/>
          <p:cNvSpPr txBox="1"/>
          <p:nvPr>
            <p:ph type="title"/>
          </p:nvPr>
        </p:nvSpPr>
        <p:spPr>
          <a:xfrm>
            <a:off x="592275" y="1233925"/>
            <a:ext cx="8144400" cy="30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Abstract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Further considerations</a:t>
            </a:r>
            <a:endParaRPr/>
          </a:p>
        </p:txBody>
      </p:sp>
      <p:sp>
        <p:nvSpPr>
          <p:cNvPr id="111" name="Google Shape;111;g1262c8d67da_1_19"/>
          <p:cNvSpPr txBox="1"/>
          <p:nvPr/>
        </p:nvSpPr>
        <p:spPr>
          <a:xfrm>
            <a:off x="3072000" y="3105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Content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>
            <p:ph type="title"/>
          </p:nvPr>
        </p:nvSpPr>
        <p:spPr>
          <a:xfrm>
            <a:off x="311700" y="587975"/>
            <a:ext cx="8342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50" y="1564700"/>
            <a:ext cx="2211124" cy="22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400" y="1338500"/>
            <a:ext cx="2663525" cy="26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665850" y="1925100"/>
            <a:ext cx="1350825" cy="13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/>
          <p:nvPr/>
        </p:nvSpPr>
        <p:spPr>
          <a:xfrm>
            <a:off x="248550" y="3955150"/>
            <a:ext cx="34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the Amount of Automated Law Enforcement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4397363" y="3955150"/>
            <a:ext cx="486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the Frequency of the Corresponding Traffic Violation Incidents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62c8d67da_1_0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27" name="Google Shape;127;g1262c8d67d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25" y="220625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262c8d67da_1_0"/>
          <p:cNvSpPr txBox="1"/>
          <p:nvPr/>
        </p:nvSpPr>
        <p:spPr>
          <a:xfrm>
            <a:off x="256150" y="3905850"/>
            <a:ext cx="15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Traffic Violation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g1262c8d67da_1_0"/>
          <p:cNvSpPr txBox="1"/>
          <p:nvPr/>
        </p:nvSpPr>
        <p:spPr>
          <a:xfrm>
            <a:off x="4000500" y="170465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g1262c8d67da_1_0"/>
          <p:cNvSpPr txBox="1"/>
          <p:nvPr/>
        </p:nvSpPr>
        <p:spPr>
          <a:xfrm>
            <a:off x="832300" y="1699450"/>
            <a:ext cx="235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Automated Law Enforcement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1" name="Google Shape;131;g1262c8d67da_1_0"/>
          <p:cNvGrpSpPr/>
          <p:nvPr/>
        </p:nvGrpSpPr>
        <p:grpSpPr>
          <a:xfrm>
            <a:off x="6289922" y="2808318"/>
            <a:ext cx="361004" cy="357961"/>
            <a:chOff x="-47529700" y="2342000"/>
            <a:chExt cx="302450" cy="299900"/>
          </a:xfrm>
        </p:grpSpPr>
        <p:sp>
          <p:nvSpPr>
            <p:cNvPr id="132" name="Google Shape;132;g1262c8d67da_1_0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g1262c8d67da_1_0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g1262c8d67da_1_0"/>
          <p:cNvGrpSpPr/>
          <p:nvPr/>
        </p:nvGrpSpPr>
        <p:grpSpPr>
          <a:xfrm>
            <a:off x="6290841" y="3768361"/>
            <a:ext cx="359154" cy="357424"/>
            <a:chOff x="-49786250" y="2316650"/>
            <a:chExt cx="300900" cy="299450"/>
          </a:xfrm>
        </p:grpSpPr>
        <p:sp>
          <p:nvSpPr>
            <p:cNvPr id="135" name="Google Shape;135;g1262c8d67da_1_0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g1262c8d67da_1_0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g1262c8d67da_1_0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1262c8d67da_1_0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g1262c8d67da_1_0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g1262c8d67da_1_0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g1262c8d67da_1_0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g1262c8d67da_1_0"/>
          <p:cNvGrpSpPr/>
          <p:nvPr/>
        </p:nvGrpSpPr>
        <p:grpSpPr>
          <a:xfrm>
            <a:off x="6260029" y="1927958"/>
            <a:ext cx="420796" cy="395746"/>
            <a:chOff x="-4211975" y="2783850"/>
            <a:chExt cx="291450" cy="274100"/>
          </a:xfrm>
        </p:grpSpPr>
        <p:sp>
          <p:nvSpPr>
            <p:cNvPr id="143" name="Google Shape;143;g1262c8d67da_1_0"/>
            <p:cNvSpPr/>
            <p:nvPr/>
          </p:nvSpPr>
          <p:spPr>
            <a:xfrm>
              <a:off x="-4211975" y="2937125"/>
              <a:ext cx="291450" cy="120825"/>
            </a:xfrm>
            <a:custGeom>
              <a:rect b="b" l="l" r="r" t="t"/>
              <a:pathLst>
                <a:path extrusionOk="0" h="4833" w="11658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g1262c8d67da_1_0"/>
            <p:cNvSpPr/>
            <p:nvPr/>
          </p:nvSpPr>
          <p:spPr>
            <a:xfrm>
              <a:off x="-4109575" y="2783850"/>
              <a:ext cx="153625" cy="154400"/>
            </a:xfrm>
            <a:custGeom>
              <a:rect b="b" l="l" r="r" t="t"/>
              <a:pathLst>
                <a:path extrusionOk="0" h="6176" w="6145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g1262c8d67da_1_0"/>
            <p:cNvSpPr/>
            <p:nvPr/>
          </p:nvSpPr>
          <p:spPr>
            <a:xfrm>
              <a:off x="-4074925" y="281850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g1262c8d67da_1_0"/>
          <p:cNvSpPr txBox="1"/>
          <p:nvPr/>
        </p:nvSpPr>
        <p:spPr>
          <a:xfrm>
            <a:off x="7015650" y="1925725"/>
            <a:ext cx="12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Collecting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g1262c8d67da_1_0"/>
          <p:cNvSpPr txBox="1"/>
          <p:nvPr/>
        </p:nvSpPr>
        <p:spPr>
          <a:xfrm>
            <a:off x="7015650" y="2787200"/>
            <a:ext cx="12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Comparing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g1262c8d67da_1_0"/>
          <p:cNvSpPr txBox="1"/>
          <p:nvPr/>
        </p:nvSpPr>
        <p:spPr>
          <a:xfrm>
            <a:off x="7015650" y="3746963"/>
            <a:ext cx="17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Getting result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g1262c8d67d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000" y="1839150"/>
            <a:ext cx="2436000" cy="24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62c8d67da_1_12"/>
          <p:cNvSpPr txBox="1"/>
          <p:nvPr>
            <p:ph type="title"/>
          </p:nvPr>
        </p:nvSpPr>
        <p:spPr>
          <a:xfrm>
            <a:off x="311700" y="587975"/>
            <a:ext cx="81435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/>
              <a:t>Data</a:t>
            </a:r>
            <a:endParaRPr sz="3600"/>
          </a:p>
        </p:txBody>
      </p:sp>
      <p:sp>
        <p:nvSpPr>
          <p:cNvPr id="155" name="Google Shape;155;g1262c8d67da_1_12"/>
          <p:cNvSpPr txBox="1"/>
          <p:nvPr>
            <p:ph idx="1" type="body"/>
          </p:nvPr>
        </p:nvSpPr>
        <p:spPr>
          <a:xfrm>
            <a:off x="1145225" y="1372200"/>
            <a:ext cx="28395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 u="sng">
                <a:solidFill>
                  <a:srgbClr val="220337"/>
                </a:solidFill>
              </a:rPr>
              <a:t>NYPD B Summons (Historic)</a:t>
            </a:r>
            <a:endParaRPr b="1" sz="1400" u="sng">
              <a:solidFill>
                <a:srgbClr val="22033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chemeClr val="dk2"/>
                </a:solidFill>
              </a:rPr>
              <a:t>Data Provided by New York Police Department (NYPD)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chemeClr val="dk2"/>
                </a:solidFill>
              </a:rPr>
              <a:t>Dataset Owner NYC OpenData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156" name="Google Shape;156;g1262c8d67da_1_12"/>
          <p:cNvSpPr txBox="1"/>
          <p:nvPr>
            <p:ph idx="1" type="body"/>
          </p:nvPr>
        </p:nvSpPr>
        <p:spPr>
          <a:xfrm>
            <a:off x="1145225" y="2780100"/>
            <a:ext cx="28395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 u="sng">
                <a:solidFill>
                  <a:srgbClr val="220337"/>
                </a:solidFill>
              </a:rPr>
              <a:t>NYPD B Summons (Year to Date)</a:t>
            </a:r>
            <a:endParaRPr b="1" sz="1400" u="sng">
              <a:solidFill>
                <a:srgbClr val="22033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chemeClr val="dk2"/>
                </a:solidFill>
              </a:rPr>
              <a:t>Data Provided by New York Police Department (NYPD)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chemeClr val="dk2"/>
                </a:solidFill>
              </a:rPr>
              <a:t>Dataset Owner NYC OpenData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157" name="Google Shape;157;g1262c8d67da_1_12"/>
          <p:cNvSpPr txBox="1"/>
          <p:nvPr>
            <p:ph idx="1" type="body"/>
          </p:nvPr>
        </p:nvSpPr>
        <p:spPr>
          <a:xfrm>
            <a:off x="5282300" y="1372200"/>
            <a:ext cx="28395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 u="sng">
                <a:solidFill>
                  <a:srgbClr val="220337"/>
                </a:solidFill>
              </a:rPr>
              <a:t>Violation Code </a:t>
            </a:r>
            <a:endParaRPr b="1" sz="1400" u="sng">
              <a:solidFill>
                <a:srgbClr val="22033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000">
                <a:solidFill>
                  <a:schemeClr val="dk2"/>
                </a:solidFill>
              </a:rPr>
              <a:t>Data Provided by New York City Department of Motor Vehicles</a:t>
            </a:r>
            <a:endParaRPr sz="1400"/>
          </a:p>
        </p:txBody>
      </p:sp>
      <p:sp>
        <p:nvSpPr>
          <p:cNvPr id="158" name="Google Shape;158;g1262c8d67da_1_12"/>
          <p:cNvSpPr txBox="1"/>
          <p:nvPr>
            <p:ph idx="1" type="body"/>
          </p:nvPr>
        </p:nvSpPr>
        <p:spPr>
          <a:xfrm>
            <a:off x="5282300" y="2780100"/>
            <a:ext cx="28395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 u="sng">
                <a:solidFill>
                  <a:srgbClr val="220337"/>
                </a:solidFill>
              </a:rPr>
              <a:t>Open parking violation Data Speed/Red Light</a:t>
            </a:r>
            <a:endParaRPr b="1" sz="1400" u="sng">
              <a:solidFill>
                <a:srgbClr val="22033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solidFill>
                  <a:schemeClr val="dk2"/>
                </a:solidFill>
              </a:rPr>
              <a:t>Data Provided by New York City Department of Motor Vehicles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2a027d106_1_1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Issues</a:t>
            </a:r>
            <a:endParaRPr/>
          </a:p>
        </p:txBody>
      </p:sp>
      <p:sp>
        <p:nvSpPr>
          <p:cNvPr id="164" name="Google Shape;164;g122a027d106_1_1"/>
          <p:cNvSpPr txBox="1"/>
          <p:nvPr>
            <p:ph idx="1" type="body"/>
          </p:nvPr>
        </p:nvSpPr>
        <p:spPr>
          <a:xfrm>
            <a:off x="311700" y="1760825"/>
            <a:ext cx="8313000" cy="19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Inconsistent Labelling:</a:t>
            </a:r>
            <a:r>
              <a:rPr lang="en" sz="1900">
                <a:solidFill>
                  <a:srgbClr val="000000"/>
                </a:solidFill>
              </a:rPr>
              <a:t> Data labelling for borough names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Incomplete Data:</a:t>
            </a:r>
            <a:r>
              <a:rPr lang="en" sz="1900">
                <a:solidFill>
                  <a:srgbClr val="000000"/>
                </a:solidFill>
              </a:rPr>
              <a:t>Datasets were often more complete for some areas than others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Lack of Data Availability: </a:t>
            </a:r>
            <a:r>
              <a:rPr lang="en" sz="1900">
                <a:solidFill>
                  <a:srgbClr val="000000"/>
                </a:solidFill>
              </a:rPr>
              <a:t>Relatively new project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645c339fb_0_17"/>
          <p:cNvSpPr txBox="1"/>
          <p:nvPr>
            <p:ph type="title"/>
          </p:nvPr>
        </p:nvSpPr>
        <p:spPr>
          <a:xfrm>
            <a:off x="186575" y="561150"/>
            <a:ext cx="36108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Analysis- Trend/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Density</a:t>
            </a:r>
            <a:endParaRPr/>
          </a:p>
        </p:txBody>
      </p:sp>
      <p:pic>
        <p:nvPicPr>
          <p:cNvPr id="170" name="Google Shape;170;g12645c339fb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425" y="1163850"/>
            <a:ext cx="6598474" cy="32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2645c339fb_0_17"/>
          <p:cNvSpPr txBox="1"/>
          <p:nvPr/>
        </p:nvSpPr>
        <p:spPr>
          <a:xfrm>
            <a:off x="3878238" y="4489975"/>
            <a:ext cx="41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220337"/>
                </a:solidFill>
                <a:latin typeface="Montserrat"/>
                <a:ea typeface="Montserrat"/>
                <a:cs typeface="Montserrat"/>
                <a:sym typeface="Montserrat"/>
              </a:rPr>
              <a:t>Camera density per intersection by borough</a:t>
            </a:r>
            <a:endParaRPr b="1" sz="1200">
              <a:solidFill>
                <a:srgbClr val="2203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2a027d106_2_29"/>
          <p:cNvSpPr txBox="1"/>
          <p:nvPr>
            <p:ph type="title"/>
          </p:nvPr>
        </p:nvSpPr>
        <p:spPr>
          <a:xfrm>
            <a:off x="186575" y="561150"/>
            <a:ext cx="36108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Analysis-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Volume</a:t>
            </a:r>
            <a:endParaRPr/>
          </a:p>
        </p:txBody>
      </p:sp>
      <p:sp>
        <p:nvSpPr>
          <p:cNvPr id="177" name="Google Shape;177;g122a027d106_2_29"/>
          <p:cNvSpPr txBox="1"/>
          <p:nvPr/>
        </p:nvSpPr>
        <p:spPr>
          <a:xfrm>
            <a:off x="4067913" y="4478800"/>
            <a:ext cx="41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220337"/>
                </a:solidFill>
                <a:latin typeface="Montserrat"/>
                <a:ea typeface="Montserrat"/>
                <a:cs typeface="Montserrat"/>
                <a:sym typeface="Montserrat"/>
              </a:rPr>
              <a:t>2019 Red Light Cameras</a:t>
            </a:r>
            <a:endParaRPr b="1" sz="1200">
              <a:solidFill>
                <a:srgbClr val="2203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g122a027d106_2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475" y="561149"/>
            <a:ext cx="6268252" cy="39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